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61" r:id="rId3"/>
    <p:sldId id="258" r:id="rId4"/>
    <p:sldId id="259" r:id="rId5"/>
    <p:sldId id="266" r:id="rId6"/>
    <p:sldId id="263" r:id="rId7"/>
    <p:sldId id="264" r:id="rId8"/>
    <p:sldId id="265" r:id="rId9"/>
    <p:sldId id="268" r:id="rId10"/>
    <p:sldId id="269" r:id="rId11"/>
    <p:sldId id="267" r:id="rId12"/>
    <p:sldId id="271" r:id="rId13"/>
    <p:sldId id="260" r:id="rId14"/>
    <p:sldId id="270" r:id="rId15"/>
    <p:sldId id="26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134" userDrawn="1">
          <p15:clr>
            <a:srgbClr val="A4A3A4"/>
          </p15:clr>
        </p15:guide>
        <p15:guide id="2" pos="384" userDrawn="1">
          <p15:clr>
            <a:srgbClr val="A4A3A4"/>
          </p15:clr>
        </p15:guide>
        <p15:guide id="3" orient="horz" pos="192" userDrawn="1">
          <p15:clr>
            <a:srgbClr val="A4A3A4"/>
          </p15:clr>
        </p15:guide>
        <p15:guide id="4" orient="horz" pos="3888" userDrawn="1">
          <p15:clr>
            <a:srgbClr val="A4A3A4"/>
          </p15:clr>
        </p15:guide>
        <p15:guide id="5" orient="horz" pos="912" userDrawn="1">
          <p15:clr>
            <a:srgbClr val="A4A3A4"/>
          </p15:clr>
        </p15:guide>
        <p15:guide id="6" orient="horz" pos="3720" userDrawn="1">
          <p15:clr>
            <a:srgbClr val="A4A3A4"/>
          </p15:clr>
        </p15:guide>
        <p15:guide id="7" pos="223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NA MONEY" initials="NM" lastIdx="5" clrIdx="0">
    <p:extLst>
      <p:ext uri="{19B8F6BF-5375-455C-9EA6-DF929625EA0E}">
        <p15:presenceInfo xmlns:p15="http://schemas.microsoft.com/office/powerpoint/2012/main" userId="c81e4bb8776f574d" providerId="Windows Live"/>
      </p:ext>
    </p:extLst>
  </p:cmAuthor>
  <p:cmAuthor id="2" name="Aronson, Morgan" initials="AM" lastIdx="6" clrIdx="1">
    <p:extLst>
      <p:ext uri="{19B8F6BF-5375-455C-9EA6-DF929625EA0E}">
        <p15:presenceInfo xmlns:p15="http://schemas.microsoft.com/office/powerpoint/2012/main" userId="S-1-5-21-1308705437-1779958508-1182739305-294061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446"/>
    <a:srgbClr val="343741"/>
    <a:srgbClr val="B0B0B0"/>
    <a:srgbClr val="FFFFFF"/>
    <a:srgbClr val="06748C"/>
    <a:srgbClr val="78E1E1"/>
    <a:srgbClr val="F5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84" autoAdjust="0"/>
    <p:restoredTop sz="94804" autoAdjust="0"/>
  </p:normalViewPr>
  <p:slideViewPr>
    <p:cSldViewPr snapToGrid="0">
      <p:cViewPr varScale="1">
        <p:scale>
          <a:sx n="117" d="100"/>
          <a:sy n="117" d="100"/>
        </p:scale>
        <p:origin x="192" y="576"/>
      </p:cViewPr>
      <p:guideLst>
        <p:guide orient="horz" pos="4134"/>
        <p:guide pos="384"/>
        <p:guide orient="horz" pos="192"/>
        <p:guide orient="horz" pos="3888"/>
        <p:guide orient="horz" pos="912"/>
        <p:guide orient="horz" pos="3720"/>
        <p:guide pos="223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04" d="100"/>
          <a:sy n="104" d="100"/>
        </p:scale>
        <p:origin x="3472" y="2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74C9D89-4FE2-3D45-881A-1D4D6593E4B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900108-8A1E-2947-9693-C50B374A5E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4A24E0-22A0-8E4E-8A1E-4C4298164D02}" type="datetimeFigureOut">
              <a:rPr lang="en-US" smtClean="0"/>
              <a:t>3/26/19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9D5339-4955-B64E-92E4-DD46E6DA604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F6BB80-A01D-1D45-BA9E-E77DF6E205E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71A29A-C631-DF45-B9AF-DC2E351842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5325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png>
</file>

<file path=ppt/media/image17.png>
</file>

<file path=ppt/media/image18.tiff>
</file>

<file path=ppt/media/image19.tiff>
</file>

<file path=ppt/media/image2.png>
</file>

<file path=ppt/media/image20.png>
</file>

<file path=ppt/media/image21.tiff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C3785A-9EFB-49CD-9B41-642062DFD9C6}" type="datetimeFigureOut">
              <a:rPr lang="en-US" smtClean="0"/>
              <a:t>3/26/19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6D64D0-2C69-4527-83D1-E8DFDFF7AD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188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D64D0-2C69-4527-83D1-E8DFDFF7AD0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0446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D64D0-2C69-4527-83D1-E8DFDFF7AD0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36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D64D0-2C69-4527-83D1-E8DFDFF7AD0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133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D64D0-2C69-4527-83D1-E8DFDFF7AD0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5677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D64D0-2C69-4527-83D1-E8DFDFF7AD0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8285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6D64D0-2C69-4527-83D1-E8DFDFF7AD0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594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ctrTitle" hasCustomPrompt="1"/>
          </p:nvPr>
        </p:nvSpPr>
        <p:spPr>
          <a:xfrm>
            <a:off x="3564547" y="778477"/>
            <a:ext cx="8026091" cy="1594883"/>
          </a:xfrm>
        </p:spPr>
        <p:txBody>
          <a:bodyPr lIns="0" tIns="0" rIns="0" bIns="0" anchor="b">
            <a:noAutofit/>
          </a:bodyPr>
          <a:lstStyle>
            <a:lvl1pPr algn="l">
              <a:defRPr sz="5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Idea Name Goes Here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1932A8E-2F6C-A645-956F-48807A4C944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0" t="6228" r="-1526" b="8140"/>
          <a:stretch/>
        </p:blipFill>
        <p:spPr>
          <a:xfrm>
            <a:off x="0" y="0"/>
            <a:ext cx="31089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3926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8A868B6-943B-4427-804E-4CF28F0B3C7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/>
              <a:t>Confidential &amp; Proprietary – Not for Distribution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B5B7CF-50D1-4142-8E91-4D0439169C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8FB4CE90-470A-43E3-A052-3E8AD880B4A5}" type="slidenum">
              <a:rPr lang="en-US" smtClean="0"/>
              <a:pPr algn="r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27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go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7AF1C0-449F-4572-A092-903AC13EA9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61312" y="2130808"/>
            <a:ext cx="7269377" cy="2130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96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8D5A02D-1333-C24B-8068-EED6AEF3FD6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99" y="6410447"/>
            <a:ext cx="1905000" cy="2032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3EC0F6CD-B68A-4B25-A96E-60C5E9421FBA}"/>
              </a:ext>
            </a:extLst>
          </p:cNvPr>
          <p:cNvGrpSpPr/>
          <p:nvPr userDrawn="1"/>
        </p:nvGrpSpPr>
        <p:grpSpPr>
          <a:xfrm>
            <a:off x="11595615" y="6272479"/>
            <a:ext cx="461773" cy="469521"/>
            <a:chOff x="11613545" y="6272479"/>
            <a:chExt cx="461773" cy="469521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736DA99-4B25-47B5-BB1D-DF5F49F4801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11613545" y="6272479"/>
              <a:ext cx="461773" cy="46952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94D7DAD4-4DD1-4954-AFF6-C923B2EE2EA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7"/>
            <a:srcRect b="2491"/>
            <a:stretch/>
          </p:blipFill>
          <p:spPr>
            <a:xfrm>
              <a:off x="11718819" y="6325130"/>
              <a:ext cx="277918" cy="363309"/>
            </a:xfrm>
            <a:prstGeom prst="rect">
              <a:avLst/>
            </a:prstGeom>
          </p:spPr>
        </p:pic>
      </p:grp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8DB5BD-5652-4CE6-AF15-1F1D286F3B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8682" y="6325035"/>
            <a:ext cx="5934636" cy="365125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lang="en-US" sz="1400" dirty="0">
                <a:solidFill>
                  <a:schemeClr val="accent5"/>
                </a:solidFill>
              </a:defRPr>
            </a:lvl1pPr>
          </a:lstStyle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/>
              <a:t>Confidential &amp; Proprietary – Not for Distribution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237E5C-E878-46AB-9E8B-4290B755A6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58501" y="6370639"/>
            <a:ext cx="62865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r">
              <a:defRPr lang="en-US" sz="1200" smtClean="0">
                <a:solidFill>
                  <a:schemeClr val="accent5"/>
                </a:solidFill>
              </a:defRPr>
            </a:lvl1pPr>
          </a:lstStyle>
          <a:p>
            <a:fld id="{8FB4CE90-470A-43E3-A052-3E8AD880B4A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0631" y="168443"/>
            <a:ext cx="11730789" cy="12031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0631" y="1446122"/>
            <a:ext cx="11730789" cy="4723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132969" y="6223139"/>
            <a:ext cx="11926063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5696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9" r:id="rId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200"/>
        </a:spcBef>
        <a:buClr>
          <a:schemeClr val="accent5"/>
        </a:buClr>
        <a:buFont typeface="Wingdings 2" panose="05020102010507070707" pitchFamily="18" charset="2"/>
        <a:buChar char=""/>
        <a:tabLst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533400" indent="-26670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Font typeface="Arial" panose="020B0604020202020204" pitchFamily="34" charset="0"/>
        <a:buChar char="−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647700" indent="-152400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Font typeface="Arial" panose="020B0604020202020204" pitchFamily="34" charset="0"/>
        <a:buChar char="•"/>
        <a:defRPr sz="2200" kern="1200">
          <a:solidFill>
            <a:schemeClr val="tx2"/>
          </a:solidFill>
          <a:latin typeface="+mn-lt"/>
          <a:ea typeface="+mn-ea"/>
          <a:cs typeface="+mn-cs"/>
        </a:defRPr>
      </a:lvl3pPr>
      <a:lvl4pPr marL="819150" indent="-230188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Font typeface="Arial" panose="020B0604020202020204" pitchFamily="34" charset="0"/>
        <a:buChar char="−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950913" indent="-157163" algn="l" defTabSz="914400" rtl="0" eaLnBrk="1" latinLnBrk="0" hangingPunct="1">
        <a:lnSpc>
          <a:spcPct val="90000"/>
        </a:lnSpc>
        <a:spcBef>
          <a:spcPts val="6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5.tiff"/><Relationship Id="rId7" Type="http://schemas.openxmlformats.org/officeDocument/2006/relationships/image" Target="../media/image1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21.tiff"/><Relationship Id="rId5" Type="http://schemas.openxmlformats.org/officeDocument/2006/relationships/image" Target="../media/image17.png"/><Relationship Id="rId10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19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5137C1-D842-9E49-8969-31B6FDB0F13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10" t="6228" r="-1526" b="8140"/>
          <a:stretch/>
        </p:blipFill>
        <p:spPr>
          <a:xfrm>
            <a:off x="0" y="0"/>
            <a:ext cx="310896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602403F-4FC2-B348-B706-461992930029}"/>
              </a:ext>
            </a:extLst>
          </p:cNvPr>
          <p:cNvSpPr/>
          <p:nvPr/>
        </p:nvSpPr>
        <p:spPr>
          <a:xfrm>
            <a:off x="2862943" y="734094"/>
            <a:ext cx="7260772" cy="1774394"/>
          </a:xfrm>
          <a:prstGeom prst="rect">
            <a:avLst/>
          </a:prstGeom>
          <a:solidFill>
            <a:srgbClr val="99E5EA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/>
          <a:lstStyle/>
          <a:p>
            <a:pPr algn="l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68902DC4-2D14-A949-ACA0-E37CC9731E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14718" y="455967"/>
            <a:ext cx="8026091" cy="2577076"/>
          </a:xfrm>
        </p:spPr>
        <p:txBody>
          <a:bodyPr/>
          <a:lstStyle/>
          <a:p>
            <a:r>
              <a:rPr lang="en-US" sz="4800" dirty="0"/>
              <a:t>Activity Recognition in </a:t>
            </a:r>
            <a:br>
              <a:rPr lang="en-US" sz="4800" dirty="0"/>
            </a:br>
            <a:r>
              <a:rPr lang="en-US" sz="4800" dirty="0"/>
              <a:t>Realtime Video</a:t>
            </a:r>
            <a:br>
              <a:rPr lang="en-US" dirty="0"/>
            </a:br>
            <a:endParaRPr lang="en-US" dirty="0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62F189C-DC74-984D-AA6B-68D68A89110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3564415" y="2699645"/>
            <a:ext cx="8400568" cy="10369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b="1" i="1" dirty="0"/>
              <a:t>Team: </a:t>
            </a:r>
            <a:r>
              <a:rPr lang="en-US" sz="3600" i="1" dirty="0"/>
              <a:t>The Gang Does Ignite</a:t>
            </a:r>
          </a:p>
          <a:p>
            <a:pPr marL="0" indent="0">
              <a:buNone/>
            </a:pPr>
            <a:r>
              <a:rPr lang="en-US" sz="2000" b="1" i="1" dirty="0"/>
              <a:t>Opportunity Area: </a:t>
            </a:r>
            <a:r>
              <a:rPr lang="en-US" sz="2000" i="1" dirty="0"/>
              <a:t>Predictive Protection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F4A3BB14-4DE4-E240-B110-212B58EAB875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429027" y="5142806"/>
            <a:ext cx="4161480" cy="9289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Andy O’Sullivan, </a:t>
            </a:r>
            <a:r>
              <a:rPr lang="en-US" sz="2000" dirty="0" err="1"/>
              <a:t>Yamin</a:t>
            </a:r>
            <a:r>
              <a:rPr lang="en-US" sz="2000" dirty="0"/>
              <a:t> </a:t>
            </a:r>
            <a:r>
              <a:rPr lang="en-US" sz="2000" dirty="0" err="1"/>
              <a:t>Xue</a:t>
            </a:r>
            <a:r>
              <a:rPr lang="en-US" sz="2000" dirty="0"/>
              <a:t>, Robbie Byrne, Darragh Maloney, Daniel Boyle, Robbie Kavanagh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62809B-B113-E246-B8BE-3F5958DAB9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4415" y="3947036"/>
            <a:ext cx="3647089" cy="212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8961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B5CE8D-B334-4842-AA13-FA914E48BC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731" y="267831"/>
            <a:ext cx="8483548" cy="571931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F12F81A-7000-0440-967A-2FBAD466EE92}"/>
              </a:ext>
            </a:extLst>
          </p:cNvPr>
          <p:cNvSpPr/>
          <p:nvPr/>
        </p:nvSpPr>
        <p:spPr>
          <a:xfrm>
            <a:off x="420467" y="416159"/>
            <a:ext cx="276904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b="1" dirty="0">
                <a:solidFill>
                  <a:schemeClr val="tx2"/>
                </a:solidFill>
              </a:rPr>
              <a:t>TensorFlow </a:t>
            </a:r>
            <a:r>
              <a:rPr lang="en-IE" sz="3600" b="1" dirty="0" err="1">
                <a:solidFill>
                  <a:schemeClr val="tx2"/>
                </a:solidFill>
              </a:rPr>
              <a:t>Posenet</a:t>
            </a:r>
            <a:r>
              <a:rPr lang="en-IE" sz="3600" b="1" dirty="0">
                <a:solidFill>
                  <a:schemeClr val="tx2"/>
                </a:solidFill>
              </a:rPr>
              <a:t> – Pose Estimation</a:t>
            </a:r>
          </a:p>
          <a:p>
            <a:endParaRPr lang="en-IE" sz="3600" b="1" dirty="0">
              <a:solidFill>
                <a:schemeClr val="tx2"/>
              </a:solidFill>
            </a:endParaRPr>
          </a:p>
          <a:p>
            <a:r>
              <a:rPr lang="en-IE" sz="3600" b="1" dirty="0">
                <a:solidFill>
                  <a:schemeClr val="tx2"/>
                </a:solidFill>
              </a:rPr>
              <a:t>(</a:t>
            </a:r>
            <a:r>
              <a:rPr lang="en-IE" sz="3600" b="1" dirty="0" err="1">
                <a:solidFill>
                  <a:schemeClr val="tx2"/>
                </a:solidFill>
              </a:rPr>
              <a:t>Yamin</a:t>
            </a:r>
            <a:r>
              <a:rPr lang="en-IE" sz="3600" b="1" dirty="0">
                <a:solidFill>
                  <a:schemeClr val="tx2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7418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1096D-5998-AB42-9738-1B9BBC558F05}"/>
              </a:ext>
            </a:extLst>
          </p:cNvPr>
          <p:cNvSpPr/>
          <p:nvPr/>
        </p:nvSpPr>
        <p:spPr>
          <a:xfrm>
            <a:off x="246296" y="118865"/>
            <a:ext cx="2366276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b="1" dirty="0">
                <a:solidFill>
                  <a:schemeClr val="tx2"/>
                </a:solidFill>
              </a:rPr>
              <a:t>Fall</a:t>
            </a:r>
          </a:p>
          <a:p>
            <a:r>
              <a:rPr lang="en-IE" sz="3600" b="1" dirty="0">
                <a:solidFill>
                  <a:schemeClr val="tx2"/>
                </a:solidFill>
              </a:rPr>
              <a:t>Detection</a:t>
            </a:r>
          </a:p>
          <a:p>
            <a:r>
              <a:rPr lang="en-IE" sz="3600" b="1" dirty="0">
                <a:solidFill>
                  <a:schemeClr val="tx2"/>
                </a:solidFill>
              </a:rPr>
              <a:t>and</a:t>
            </a:r>
          </a:p>
          <a:p>
            <a:r>
              <a:rPr lang="en-IE" sz="3600" b="1" dirty="0">
                <a:solidFill>
                  <a:schemeClr val="tx2"/>
                </a:solidFill>
              </a:rPr>
              <a:t>Alerting</a:t>
            </a:r>
          </a:p>
          <a:p>
            <a:endParaRPr lang="en-IE" sz="3600" b="1" dirty="0">
              <a:solidFill>
                <a:schemeClr val="tx2"/>
              </a:solidFill>
            </a:endParaRPr>
          </a:p>
          <a:p>
            <a:r>
              <a:rPr lang="en-IE" sz="3600" b="1" dirty="0">
                <a:solidFill>
                  <a:schemeClr val="tx2"/>
                </a:solidFill>
              </a:rPr>
              <a:t>(at </a:t>
            </a:r>
          </a:p>
          <a:p>
            <a:r>
              <a:rPr lang="en-IE" sz="3600" b="1" dirty="0">
                <a:solidFill>
                  <a:schemeClr val="tx2"/>
                </a:solidFill>
              </a:rPr>
              <a:t>01:55 am)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92224DD-C3AC-7542-BEE7-F7C14CB834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667" y="113861"/>
            <a:ext cx="9256933" cy="592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0430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1096D-5998-AB42-9738-1B9BBC558F05}"/>
              </a:ext>
            </a:extLst>
          </p:cNvPr>
          <p:cNvSpPr/>
          <p:nvPr/>
        </p:nvSpPr>
        <p:spPr>
          <a:xfrm>
            <a:off x="4284895" y="2818523"/>
            <a:ext cx="31065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b="1" dirty="0">
                <a:solidFill>
                  <a:schemeClr val="tx2"/>
                </a:solidFill>
              </a:rPr>
              <a:t>LIVE DEMO!</a:t>
            </a:r>
          </a:p>
        </p:txBody>
      </p:sp>
    </p:spTree>
    <p:extLst>
      <p:ext uri="{BB962C8B-B14F-4D97-AF65-F5344CB8AC3E}">
        <p14:creationId xmlns:p14="http://schemas.microsoft.com/office/powerpoint/2010/main" val="29657181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69435F8-C63A-3545-968A-FA4DC1440E36}"/>
              </a:ext>
            </a:extLst>
          </p:cNvPr>
          <p:cNvSpPr/>
          <p:nvPr/>
        </p:nvSpPr>
        <p:spPr>
          <a:xfrm>
            <a:off x="492068" y="1607534"/>
            <a:ext cx="10241246" cy="1157247"/>
          </a:xfrm>
          <a:prstGeom prst="rect">
            <a:avLst/>
          </a:prstGeom>
          <a:solidFill>
            <a:srgbClr val="99E5EA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/>
          <a:lstStyle/>
          <a:p>
            <a:pPr algn="l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C1E88E-76E1-684A-9A75-FE4413441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211" y="401338"/>
            <a:ext cx="11730789" cy="1203158"/>
          </a:xfrm>
        </p:spPr>
        <p:txBody>
          <a:bodyPr>
            <a:normAutofit/>
          </a:bodyPr>
          <a:lstStyle/>
          <a:p>
            <a:r>
              <a:rPr lang="en-US" sz="3600" b="1" dirty="0"/>
              <a:t>Reduce Risk, Reduce Claims, Generate Revenue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27CEB2-2633-F145-BDAF-2A8F10C8703C}"/>
              </a:ext>
            </a:extLst>
          </p:cNvPr>
          <p:cNvSpPr/>
          <p:nvPr/>
        </p:nvSpPr>
        <p:spPr>
          <a:xfrm>
            <a:off x="670422" y="1869804"/>
            <a:ext cx="108929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dirty="0">
                <a:solidFill>
                  <a:srgbClr val="1A1446"/>
                </a:solidFill>
              </a:rPr>
              <a:t>Machine Learning to solve an enduring problem</a:t>
            </a:r>
            <a:endParaRPr lang="en-US" sz="2800" dirty="0">
              <a:solidFill>
                <a:srgbClr val="1A1446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506A4A-FB92-D64E-8A13-EED2B1EADB84}"/>
              </a:ext>
            </a:extLst>
          </p:cNvPr>
          <p:cNvSpPr/>
          <p:nvPr/>
        </p:nvSpPr>
        <p:spPr>
          <a:xfrm>
            <a:off x="492068" y="3030091"/>
            <a:ext cx="10241246" cy="1157247"/>
          </a:xfrm>
          <a:prstGeom prst="rect">
            <a:avLst/>
          </a:prstGeom>
          <a:solidFill>
            <a:srgbClr val="99E5EA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/>
          <a:lstStyle/>
          <a:p>
            <a:pPr algn="l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F3613C-347A-1245-BE50-411C7078118C}"/>
              </a:ext>
            </a:extLst>
          </p:cNvPr>
          <p:cNvSpPr/>
          <p:nvPr/>
        </p:nvSpPr>
        <p:spPr>
          <a:xfrm>
            <a:off x="670421" y="3285548"/>
            <a:ext cx="108929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dirty="0">
                <a:solidFill>
                  <a:srgbClr val="1A1446"/>
                </a:solidFill>
              </a:rPr>
              <a:t>Customer interest and existing need</a:t>
            </a:r>
            <a:endParaRPr lang="en-US" sz="2800" dirty="0">
              <a:solidFill>
                <a:srgbClr val="1A1446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976581A-EBEC-8445-AF0E-B1B280EABB26}"/>
              </a:ext>
            </a:extLst>
          </p:cNvPr>
          <p:cNvSpPr/>
          <p:nvPr/>
        </p:nvSpPr>
        <p:spPr>
          <a:xfrm>
            <a:off x="492068" y="4452646"/>
            <a:ext cx="10241246" cy="1157247"/>
          </a:xfrm>
          <a:prstGeom prst="rect">
            <a:avLst/>
          </a:prstGeom>
          <a:solidFill>
            <a:srgbClr val="99E5EA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/>
          <a:lstStyle/>
          <a:p>
            <a:pPr algn="l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32966D-6215-8B45-B536-4110971100F2}"/>
              </a:ext>
            </a:extLst>
          </p:cNvPr>
          <p:cNvSpPr/>
          <p:nvPr/>
        </p:nvSpPr>
        <p:spPr>
          <a:xfrm>
            <a:off x="670421" y="4643708"/>
            <a:ext cx="1089297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dirty="0">
                <a:solidFill>
                  <a:srgbClr val="1A1446"/>
                </a:solidFill>
              </a:rPr>
              <a:t>Business interest and input</a:t>
            </a:r>
            <a:endParaRPr lang="en-US" sz="2800" dirty="0">
              <a:solidFill>
                <a:srgbClr val="1A14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8143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C1E88E-76E1-684A-9A75-FE4413441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72" y="277300"/>
            <a:ext cx="11730789" cy="763723"/>
          </a:xfrm>
        </p:spPr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27CEB2-2633-F145-BDAF-2A8F10C8703C}"/>
              </a:ext>
            </a:extLst>
          </p:cNvPr>
          <p:cNvSpPr/>
          <p:nvPr/>
        </p:nvSpPr>
        <p:spPr>
          <a:xfrm>
            <a:off x="779280" y="768018"/>
            <a:ext cx="10892971" cy="58169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IE" sz="28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>
                <a:solidFill>
                  <a:srgbClr val="1A1446"/>
                </a:solidFill>
              </a:rPr>
              <a:t>Further exploration of business case with RCS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>
                <a:solidFill>
                  <a:srgbClr val="1A1446"/>
                </a:solidFill>
              </a:rPr>
              <a:t>Further exploration of customer requirements</a:t>
            </a:r>
          </a:p>
          <a:p>
            <a:endParaRPr lang="en-IE" sz="3600" dirty="0">
              <a:solidFill>
                <a:srgbClr val="1A1446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IE" sz="3600" dirty="0">
                <a:solidFill>
                  <a:srgbClr val="1A1446"/>
                </a:solidFill>
              </a:rPr>
              <a:t>Explore more platforms – 360˚ Cameras, Remote Control Cars, Dashcams, Drones</a:t>
            </a:r>
            <a:endParaRPr lang="en-US" sz="3600" dirty="0">
              <a:solidFill>
                <a:srgbClr val="1A1446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A1446"/>
                </a:solidFill>
              </a:rPr>
              <a:t>Explore more Machine Learning models and algorithms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solidFill>
                  <a:srgbClr val="1A1446"/>
                </a:solidFill>
              </a:rPr>
              <a:t>Explore more alerting methods</a:t>
            </a:r>
          </a:p>
          <a:p>
            <a:pPr marL="571500" indent="-571500">
              <a:buFontTx/>
              <a:buChar char="-"/>
            </a:pP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09738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8128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386F126-B253-224B-8A5A-DD816B483E23}"/>
              </a:ext>
            </a:extLst>
          </p:cNvPr>
          <p:cNvSpPr/>
          <p:nvPr/>
        </p:nvSpPr>
        <p:spPr>
          <a:xfrm>
            <a:off x="990601" y="913669"/>
            <a:ext cx="1055914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4800" dirty="0">
                <a:solidFill>
                  <a:schemeClr val="tx2"/>
                </a:solidFill>
                <a:latin typeface="+mj-lt"/>
              </a:rPr>
              <a:t>“</a:t>
            </a:r>
            <a:r>
              <a:rPr lang="en-IE" sz="4800" b="1" dirty="0">
                <a:solidFill>
                  <a:schemeClr val="tx2"/>
                </a:solidFill>
                <a:latin typeface="+mj-lt"/>
              </a:rPr>
              <a:t>More than one billion dollars</a:t>
            </a:r>
          </a:p>
          <a:p>
            <a:r>
              <a:rPr lang="en-IE" sz="4800" b="1" dirty="0">
                <a:solidFill>
                  <a:schemeClr val="tx2"/>
                </a:solidFill>
                <a:latin typeface="+mj-lt"/>
              </a:rPr>
              <a:t> a week </a:t>
            </a:r>
            <a:r>
              <a:rPr lang="en-IE" sz="4800" dirty="0">
                <a:solidFill>
                  <a:schemeClr val="tx2"/>
                </a:solidFill>
                <a:latin typeface="+mj-lt"/>
              </a:rPr>
              <a:t>— </a:t>
            </a:r>
          </a:p>
          <a:p>
            <a:r>
              <a:rPr lang="en-IE" sz="4800" dirty="0">
                <a:solidFill>
                  <a:schemeClr val="tx2"/>
                </a:solidFill>
                <a:latin typeface="+mj-lt"/>
              </a:rPr>
              <a:t>that’s what U.S. businesses lose to serious, non-fatal workplace injuries.”</a:t>
            </a:r>
          </a:p>
          <a:p>
            <a:endParaRPr lang="en-IE" sz="4000" dirty="0">
              <a:solidFill>
                <a:schemeClr val="tx2"/>
              </a:solidFill>
              <a:latin typeface="+mj-lt"/>
            </a:endParaRPr>
          </a:p>
          <a:p>
            <a:r>
              <a:rPr lang="en-IE" sz="3200" i="1" dirty="0">
                <a:solidFill>
                  <a:schemeClr val="tx2"/>
                </a:solidFill>
                <a:latin typeface="+mj-lt"/>
              </a:rPr>
              <a:t>- 2019 Liberty Mutual Workplace Safety Index</a:t>
            </a:r>
            <a:endParaRPr lang="en-US" sz="3200" i="1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12859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A2CB75A-7A8A-F842-91CA-4E3537BFE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632" y="309107"/>
            <a:ext cx="11199043" cy="5519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801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9EC92494-7868-A44C-84F6-4D1A73354604}"/>
              </a:ext>
            </a:extLst>
          </p:cNvPr>
          <p:cNvSpPr/>
          <p:nvPr/>
        </p:nvSpPr>
        <p:spPr>
          <a:xfrm>
            <a:off x="1935" y="285970"/>
            <a:ext cx="9250922" cy="1477516"/>
          </a:xfrm>
          <a:prstGeom prst="rect">
            <a:avLst/>
          </a:prstGeom>
          <a:solidFill>
            <a:srgbClr val="99E5EA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bIns="91440" rtlCol="0" anchor="t"/>
          <a:lstStyle/>
          <a:p>
            <a:pPr algn="l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9C1E88E-76E1-684A-9A75-FE4413441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9745" y="299785"/>
            <a:ext cx="8522369" cy="1463701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>
                <a:solidFill>
                  <a:srgbClr val="1A1446"/>
                </a:solidFill>
              </a:rPr>
              <a:t>Machine Learning based Video Recognition,</a:t>
            </a:r>
            <a:br>
              <a:rPr lang="en-US" sz="2800" b="1" dirty="0">
                <a:solidFill>
                  <a:srgbClr val="1A1446"/>
                </a:solidFill>
              </a:rPr>
            </a:br>
            <a:r>
              <a:rPr lang="en-US" sz="2800" b="1" dirty="0">
                <a:solidFill>
                  <a:srgbClr val="1A1446"/>
                </a:solidFill>
              </a:rPr>
              <a:t>for our Customers to use in their workplaces.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C432393-75F0-4D41-9672-082BED8D1108}"/>
              </a:ext>
            </a:extLst>
          </p:cNvPr>
          <p:cNvSpPr/>
          <p:nvPr/>
        </p:nvSpPr>
        <p:spPr>
          <a:xfrm>
            <a:off x="1165093" y="4256668"/>
            <a:ext cx="25696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2800" b="1" dirty="0">
                <a:solidFill>
                  <a:schemeClr val="tx2"/>
                </a:solidFill>
              </a:rPr>
              <a:t>Reduce Risk</a:t>
            </a:r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D5FCFE4-70FC-5143-9C37-2C686851B1F6}"/>
              </a:ext>
            </a:extLst>
          </p:cNvPr>
          <p:cNvSpPr/>
          <p:nvPr/>
        </p:nvSpPr>
        <p:spPr>
          <a:xfrm>
            <a:off x="4342787" y="4267907"/>
            <a:ext cx="290903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2800" b="1" dirty="0">
                <a:solidFill>
                  <a:schemeClr val="tx2"/>
                </a:solidFill>
              </a:rPr>
              <a:t>Reduce Claims</a:t>
            </a:r>
          </a:p>
          <a:p>
            <a:pPr algn="ctr"/>
            <a:endParaRPr lang="en-US" sz="2800" dirty="0">
              <a:solidFill>
                <a:schemeClr val="tx2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4CD0A8-4CFB-914E-964E-D82DFB7C2EFC}"/>
              </a:ext>
            </a:extLst>
          </p:cNvPr>
          <p:cNvSpPr/>
          <p:nvPr/>
        </p:nvSpPr>
        <p:spPr>
          <a:xfrm>
            <a:off x="7652855" y="4267907"/>
            <a:ext cx="343463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E" sz="2800" b="1" dirty="0">
                <a:solidFill>
                  <a:schemeClr val="tx2"/>
                </a:solidFill>
              </a:rPr>
              <a:t>Generate Revenue</a:t>
            </a:r>
            <a:endParaRPr lang="en-US" sz="2800" dirty="0">
              <a:solidFill>
                <a:schemeClr val="tx2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3A88A13-5B34-0E48-9E96-1418D7736F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166" y="2786743"/>
            <a:ext cx="1340276" cy="134027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1D3AB9A-09FA-8F4B-BBF9-CCED79DD05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0034" y="2786743"/>
            <a:ext cx="1340276" cy="13402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25B5AD3-7D58-844C-A971-63822D9D02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923" y="2786743"/>
            <a:ext cx="1392453" cy="1392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720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1096D-5998-AB42-9738-1B9BBC558F05}"/>
              </a:ext>
            </a:extLst>
          </p:cNvPr>
          <p:cNvSpPr/>
          <p:nvPr/>
        </p:nvSpPr>
        <p:spPr>
          <a:xfrm>
            <a:off x="639640" y="497858"/>
            <a:ext cx="104745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b="1" dirty="0">
                <a:solidFill>
                  <a:srgbClr val="1A1446"/>
                </a:solidFill>
              </a:rPr>
              <a:t>High Level Solution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E630DA-2950-E14D-A49E-6383008D9E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5783" y="2036191"/>
            <a:ext cx="1435820" cy="14358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52FCF3E-D639-AC43-95B3-AD0924D5C87B}"/>
              </a:ext>
            </a:extLst>
          </p:cNvPr>
          <p:cNvSpPr txBox="1"/>
          <p:nvPr/>
        </p:nvSpPr>
        <p:spPr>
          <a:xfrm>
            <a:off x="1014069" y="3759182"/>
            <a:ext cx="2234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Live </a:t>
            </a:r>
          </a:p>
          <a:p>
            <a:pPr algn="ctr"/>
            <a:r>
              <a:rPr lang="en-US" sz="2000" b="1" dirty="0">
                <a:solidFill>
                  <a:schemeClr val="tx2"/>
                </a:solidFill>
              </a:rPr>
              <a:t>Video Stream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49E534-E27A-1A41-87EB-F60A2C701C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8090" y="1686374"/>
            <a:ext cx="2135453" cy="213545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3D041FF-623E-EE46-AD1C-D475BE612B9B}"/>
              </a:ext>
            </a:extLst>
          </p:cNvPr>
          <p:cNvSpPr txBox="1"/>
          <p:nvPr/>
        </p:nvSpPr>
        <p:spPr>
          <a:xfrm>
            <a:off x="4710990" y="4010069"/>
            <a:ext cx="237792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Machine Learning</a:t>
            </a:r>
          </a:p>
          <a:p>
            <a:pPr algn="ctr"/>
            <a:r>
              <a:rPr lang="en-US" sz="2000" b="1" dirty="0">
                <a:solidFill>
                  <a:schemeClr val="tx2"/>
                </a:solidFill>
              </a:rPr>
              <a:t>Models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40DD5BE-E933-8041-97CF-00683A456B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4661" y="1878727"/>
            <a:ext cx="1943100" cy="194310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69C0CD3-F871-5D4C-8ECC-261C12D1891B}"/>
              </a:ext>
            </a:extLst>
          </p:cNvPr>
          <p:cNvSpPr txBox="1"/>
          <p:nvPr/>
        </p:nvSpPr>
        <p:spPr>
          <a:xfrm>
            <a:off x="8429135" y="3871999"/>
            <a:ext cx="2234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Raise Alerts</a:t>
            </a:r>
          </a:p>
        </p:txBody>
      </p:sp>
      <p:sp>
        <p:nvSpPr>
          <p:cNvPr id="9" name="Up Arrow 8">
            <a:extLst>
              <a:ext uri="{FF2B5EF4-FFF2-40B4-BE49-F238E27FC236}">
                <a16:creationId xmlns:a16="http://schemas.microsoft.com/office/drawing/2014/main" id="{07E47DD6-9F35-0C4E-BE5B-BDBE545C0F7F}"/>
              </a:ext>
            </a:extLst>
          </p:cNvPr>
          <p:cNvSpPr/>
          <p:nvPr/>
        </p:nvSpPr>
        <p:spPr>
          <a:xfrm rot="5400000">
            <a:off x="3870131" y="2516958"/>
            <a:ext cx="214799" cy="1036948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16" name="Up Arrow 15">
            <a:extLst>
              <a:ext uri="{FF2B5EF4-FFF2-40B4-BE49-F238E27FC236}">
                <a16:creationId xmlns:a16="http://schemas.microsoft.com/office/drawing/2014/main" id="{B0657096-64F8-2141-AEC3-72B13402D7B1}"/>
              </a:ext>
            </a:extLst>
          </p:cNvPr>
          <p:cNvSpPr/>
          <p:nvPr/>
        </p:nvSpPr>
        <p:spPr>
          <a:xfrm rot="5400000">
            <a:off x="7734990" y="2520667"/>
            <a:ext cx="214799" cy="1036948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0134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D41E54F-18D4-6C46-BEA3-0B09CD790157}"/>
              </a:ext>
            </a:extLst>
          </p:cNvPr>
          <p:cNvSpPr/>
          <p:nvPr/>
        </p:nvSpPr>
        <p:spPr>
          <a:xfrm>
            <a:off x="639640" y="1144189"/>
            <a:ext cx="10714872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b="1" dirty="0">
                <a:solidFill>
                  <a:schemeClr val="tx2"/>
                </a:solidFill>
              </a:rPr>
              <a:t>GRS National Insurance Risk Control Services</a:t>
            </a:r>
          </a:p>
          <a:p>
            <a:endParaRPr lang="en-IE" sz="3600" b="1" dirty="0">
              <a:solidFill>
                <a:schemeClr val="tx2"/>
              </a:solidFill>
            </a:endParaRPr>
          </a:p>
          <a:p>
            <a:endParaRPr lang="en-IE" sz="3600" dirty="0">
              <a:solidFill>
                <a:schemeClr val="tx2"/>
              </a:solidFill>
            </a:endParaRPr>
          </a:p>
          <a:p>
            <a:endParaRPr lang="en-IE" sz="3600" dirty="0">
              <a:solidFill>
                <a:schemeClr val="tx2"/>
              </a:solidFill>
            </a:endParaRPr>
          </a:p>
          <a:p>
            <a:endParaRPr lang="en-IE" sz="3600" dirty="0">
              <a:solidFill>
                <a:schemeClr val="tx2"/>
              </a:solidFill>
            </a:endParaRPr>
          </a:p>
          <a:p>
            <a:endParaRPr lang="en-IE" sz="3600" dirty="0">
              <a:solidFill>
                <a:schemeClr val="tx2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3200" dirty="0">
                <a:solidFill>
                  <a:schemeClr val="tx2"/>
                </a:solidFill>
              </a:rPr>
              <a:t>Expertise in workplace safety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3200" dirty="0">
                <a:solidFill>
                  <a:schemeClr val="tx2"/>
                </a:solidFill>
              </a:rPr>
              <a:t>Relationships with commercial customers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3200" dirty="0">
                <a:solidFill>
                  <a:schemeClr val="tx2"/>
                </a:solidFill>
              </a:rPr>
              <a:t>Discussing continuing project after Ignite</a:t>
            </a:r>
          </a:p>
          <a:p>
            <a:endParaRPr lang="en-IE" sz="2400" dirty="0">
              <a:solidFill>
                <a:schemeClr val="tx2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EDF841-84DB-3943-AF27-9B33F0BF1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433" y="2105074"/>
            <a:ext cx="1688518" cy="168851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C88DE16-C0E5-1348-8770-67EA6E746750}"/>
              </a:ext>
            </a:extLst>
          </p:cNvPr>
          <p:cNvSpPr txBox="1"/>
          <p:nvPr/>
        </p:nvSpPr>
        <p:spPr>
          <a:xfrm>
            <a:off x="4106520" y="2533834"/>
            <a:ext cx="14259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chemeClr val="tx2"/>
                </a:solidFill>
              </a:rPr>
              <a:t>Wayne </a:t>
            </a:r>
          </a:p>
          <a:p>
            <a:pPr algn="l"/>
            <a:r>
              <a:rPr lang="en-US" sz="2400" dirty="0">
                <a:solidFill>
                  <a:schemeClr val="tx2"/>
                </a:solidFill>
              </a:rPr>
              <a:t>Maynard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F178E2A-CB84-7648-AD5C-61583F7EA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060" y="2105074"/>
            <a:ext cx="1769343" cy="176934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2B18827-7AA3-BB4C-ABFC-EAC437A50C27}"/>
              </a:ext>
            </a:extLst>
          </p:cNvPr>
          <p:cNvSpPr txBox="1"/>
          <p:nvPr/>
        </p:nvSpPr>
        <p:spPr>
          <a:xfrm>
            <a:off x="8204029" y="2541284"/>
            <a:ext cx="14259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dirty="0">
                <a:solidFill>
                  <a:schemeClr val="tx2"/>
                </a:solidFill>
              </a:rPr>
              <a:t>Nick</a:t>
            </a:r>
          </a:p>
          <a:p>
            <a:pPr algn="l"/>
            <a:r>
              <a:rPr lang="en-US" sz="2400" dirty="0">
                <a:solidFill>
                  <a:schemeClr val="tx2"/>
                </a:solidFill>
              </a:rPr>
              <a:t>Shah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8FCE145-E651-3A4F-988A-00CE9A34E454}"/>
              </a:ext>
            </a:extLst>
          </p:cNvPr>
          <p:cNvSpPr/>
          <p:nvPr/>
        </p:nvSpPr>
        <p:spPr>
          <a:xfrm>
            <a:off x="639640" y="497858"/>
            <a:ext cx="104745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b="1" dirty="0">
                <a:solidFill>
                  <a:srgbClr val="1A1446"/>
                </a:solidFill>
              </a:rPr>
              <a:t>Business Input</a:t>
            </a:r>
          </a:p>
        </p:txBody>
      </p:sp>
    </p:spTree>
    <p:extLst>
      <p:ext uri="{BB962C8B-B14F-4D97-AF65-F5344CB8AC3E}">
        <p14:creationId xmlns:p14="http://schemas.microsoft.com/office/powerpoint/2010/main" val="34361588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1096D-5998-AB42-9738-1B9BBC558F05}"/>
              </a:ext>
            </a:extLst>
          </p:cNvPr>
          <p:cNvSpPr/>
          <p:nvPr/>
        </p:nvSpPr>
        <p:spPr>
          <a:xfrm>
            <a:off x="649067" y="427045"/>
            <a:ext cx="10474561" cy="56938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b="1" dirty="0">
                <a:solidFill>
                  <a:srgbClr val="1A1446"/>
                </a:solidFill>
              </a:rPr>
              <a:t>Customer Input</a:t>
            </a:r>
          </a:p>
          <a:p>
            <a:endParaRPr lang="en-IE" sz="2800" b="1" dirty="0">
              <a:solidFill>
                <a:srgbClr val="1A144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800" dirty="0">
                <a:solidFill>
                  <a:srgbClr val="1A1446"/>
                </a:solidFill>
              </a:rPr>
              <a:t>Met a LM customer with RCS: a large construction company (10,000+ staff) already looking for help in this area.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E" sz="2800" dirty="0">
              <a:solidFill>
                <a:srgbClr val="1A144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800" dirty="0">
                <a:solidFill>
                  <a:srgbClr val="1A1446"/>
                </a:solidFill>
              </a:rPr>
              <a:t>Real-world requirements and feedback.</a:t>
            </a:r>
          </a:p>
          <a:p>
            <a:endParaRPr lang="en-IE" sz="2800" dirty="0">
              <a:solidFill>
                <a:srgbClr val="1A1446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E" sz="2800" dirty="0">
                <a:solidFill>
                  <a:srgbClr val="1A1446"/>
                </a:solidFill>
              </a:rPr>
              <a:t>Potential for collaboration to solve a real customer problem with cutting-edge technology.</a:t>
            </a:r>
          </a:p>
          <a:p>
            <a:endParaRPr lang="en-IE" sz="3200" dirty="0">
              <a:solidFill>
                <a:srgbClr val="1A1446"/>
              </a:solidFill>
            </a:endParaRPr>
          </a:p>
          <a:p>
            <a:r>
              <a:rPr lang="en-IE" sz="3200" i="1" dirty="0">
                <a:solidFill>
                  <a:srgbClr val="1A1446"/>
                </a:solidFill>
              </a:rPr>
              <a:t>	</a:t>
            </a:r>
            <a:r>
              <a:rPr lang="en-IE" sz="3600" i="1" dirty="0">
                <a:solidFill>
                  <a:srgbClr val="1A1446"/>
                </a:solidFill>
              </a:rPr>
              <a:t>“I’m glad to know Liberty </a:t>
            </a:r>
          </a:p>
          <a:p>
            <a:r>
              <a:rPr lang="en-IE" sz="3600" i="1" dirty="0">
                <a:solidFill>
                  <a:srgbClr val="1A1446"/>
                </a:solidFill>
              </a:rPr>
              <a:t>	is researching this type of capability”</a:t>
            </a:r>
            <a:endParaRPr lang="en-US" sz="3600" dirty="0">
              <a:solidFill>
                <a:srgbClr val="1A14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609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>
            <a:extLst>
              <a:ext uri="{FF2B5EF4-FFF2-40B4-BE49-F238E27FC236}">
                <a16:creationId xmlns:a16="http://schemas.microsoft.com/office/drawing/2014/main" id="{153184F4-7E73-B446-88D7-A292C3DCA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2005" y="492402"/>
            <a:ext cx="2632723" cy="263272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42902DE-7A21-6144-B521-01A23D30BF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0518" y="3360288"/>
            <a:ext cx="2089908" cy="222308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7DE9B4A-E614-5242-95AC-E0B516B4B8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5239" y="3060152"/>
            <a:ext cx="1497979" cy="1497979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2C1096D-5998-AB42-9738-1B9BBC558F05}"/>
              </a:ext>
            </a:extLst>
          </p:cNvPr>
          <p:cNvSpPr/>
          <p:nvPr/>
        </p:nvSpPr>
        <p:spPr>
          <a:xfrm>
            <a:off x="649067" y="111359"/>
            <a:ext cx="104745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b="1" dirty="0">
                <a:solidFill>
                  <a:schemeClr val="tx2"/>
                </a:solidFill>
              </a:rPr>
              <a:t>High-level Flow (as built at Ignite)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E630DA-2950-E14D-A49E-6383008D9E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106" y="2164932"/>
            <a:ext cx="917346" cy="91734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C5026AA-3642-7742-8E84-A5148E1988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41314" y="1215449"/>
            <a:ext cx="1186630" cy="11866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1A2EA41-47FE-734C-AAED-18D8FC0B7CCC}"/>
              </a:ext>
            </a:extLst>
          </p:cNvPr>
          <p:cNvSpPr txBox="1"/>
          <p:nvPr/>
        </p:nvSpPr>
        <p:spPr>
          <a:xfrm>
            <a:off x="2805422" y="2394648"/>
            <a:ext cx="22341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</a:rPr>
              <a:t>TensorFlow</a:t>
            </a:r>
          </a:p>
          <a:p>
            <a:pPr algn="ctr"/>
            <a:r>
              <a:rPr lang="en-US" sz="2000" dirty="0" err="1">
                <a:solidFill>
                  <a:schemeClr val="tx2"/>
                </a:solidFill>
              </a:rPr>
              <a:t>PoseNet</a:t>
            </a:r>
            <a:endParaRPr lang="en-US" sz="2000" dirty="0">
              <a:solidFill>
                <a:schemeClr val="tx2"/>
              </a:solidFill>
            </a:endParaRPr>
          </a:p>
          <a:p>
            <a:pPr algn="ctr"/>
            <a:r>
              <a:rPr lang="en-US" sz="2000" dirty="0">
                <a:solidFill>
                  <a:schemeClr val="tx2"/>
                </a:solidFill>
              </a:rPr>
              <a:t>Machine Learning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2FCF3E-D639-AC43-95B3-AD0924D5C87B}"/>
              </a:ext>
            </a:extLst>
          </p:cNvPr>
          <p:cNvSpPr txBox="1"/>
          <p:nvPr/>
        </p:nvSpPr>
        <p:spPr>
          <a:xfrm>
            <a:off x="-108462" y="3119269"/>
            <a:ext cx="2234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</a:rPr>
              <a:t>Live Video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40DD5BE-E933-8041-97CF-00683A456B3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05642">
            <a:off x="10269244" y="3541914"/>
            <a:ext cx="529969" cy="52996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69C0CD3-F871-5D4C-8ECC-261C12D1891B}"/>
              </a:ext>
            </a:extLst>
          </p:cNvPr>
          <p:cNvSpPr txBox="1"/>
          <p:nvPr/>
        </p:nvSpPr>
        <p:spPr>
          <a:xfrm>
            <a:off x="9496174" y="4748368"/>
            <a:ext cx="2234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</a:rPr>
              <a:t>Mobile</a:t>
            </a:r>
          </a:p>
          <a:p>
            <a:pPr algn="ctr"/>
            <a:r>
              <a:rPr lang="en-US" sz="2000" dirty="0">
                <a:solidFill>
                  <a:schemeClr val="tx2"/>
                </a:solidFill>
              </a:rPr>
              <a:t>Email alerts</a:t>
            </a:r>
          </a:p>
        </p:txBody>
      </p:sp>
      <p:sp>
        <p:nvSpPr>
          <p:cNvPr id="16" name="Up Arrow 15">
            <a:extLst>
              <a:ext uri="{FF2B5EF4-FFF2-40B4-BE49-F238E27FC236}">
                <a16:creationId xmlns:a16="http://schemas.microsoft.com/office/drawing/2014/main" id="{A1E55D34-40F1-0242-86AB-59E4AF879C80}"/>
              </a:ext>
            </a:extLst>
          </p:cNvPr>
          <p:cNvSpPr/>
          <p:nvPr/>
        </p:nvSpPr>
        <p:spPr>
          <a:xfrm rot="3937377">
            <a:off x="2553517" y="1663552"/>
            <a:ext cx="214799" cy="1036948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17" name="Up Arrow 16">
            <a:extLst>
              <a:ext uri="{FF2B5EF4-FFF2-40B4-BE49-F238E27FC236}">
                <a16:creationId xmlns:a16="http://schemas.microsoft.com/office/drawing/2014/main" id="{E93D5FDC-3AF0-5A4B-A48A-7BFE1CE9A2FD}"/>
              </a:ext>
            </a:extLst>
          </p:cNvPr>
          <p:cNvSpPr/>
          <p:nvPr/>
        </p:nvSpPr>
        <p:spPr>
          <a:xfrm rot="7488031">
            <a:off x="2503582" y="3710010"/>
            <a:ext cx="214799" cy="1036948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AB2A624C-DAEE-9E4A-8C40-397252A7148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64343" y="3878858"/>
            <a:ext cx="1316310" cy="131631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00C6F19-307B-0E46-96CF-2D4C2F75E267}"/>
              </a:ext>
            </a:extLst>
          </p:cNvPr>
          <p:cNvSpPr txBox="1"/>
          <p:nvPr/>
        </p:nvSpPr>
        <p:spPr>
          <a:xfrm>
            <a:off x="2717553" y="5195168"/>
            <a:ext cx="2234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</a:rPr>
              <a:t>AWS Kinesis</a:t>
            </a:r>
          </a:p>
          <a:p>
            <a:pPr algn="ctr"/>
            <a:r>
              <a:rPr lang="en-US" sz="2000" dirty="0">
                <a:solidFill>
                  <a:schemeClr val="tx2"/>
                </a:solidFill>
              </a:rPr>
              <a:t>Video streaming</a:t>
            </a:r>
          </a:p>
        </p:txBody>
      </p:sp>
      <p:sp>
        <p:nvSpPr>
          <p:cNvPr id="22" name="Up Arrow 21">
            <a:extLst>
              <a:ext uri="{FF2B5EF4-FFF2-40B4-BE49-F238E27FC236}">
                <a16:creationId xmlns:a16="http://schemas.microsoft.com/office/drawing/2014/main" id="{4FE50306-097D-5447-8113-E7E05A671455}"/>
              </a:ext>
            </a:extLst>
          </p:cNvPr>
          <p:cNvSpPr/>
          <p:nvPr/>
        </p:nvSpPr>
        <p:spPr>
          <a:xfrm rot="5400000">
            <a:off x="5065417" y="4018540"/>
            <a:ext cx="214799" cy="1036948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6F48AD9-901F-464C-A0B3-9452AF027EA2}"/>
              </a:ext>
            </a:extLst>
          </p:cNvPr>
          <p:cNvSpPr txBox="1"/>
          <p:nvPr/>
        </p:nvSpPr>
        <p:spPr>
          <a:xfrm>
            <a:off x="5691291" y="5474943"/>
            <a:ext cx="2234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</a:rPr>
              <a:t>AWS</a:t>
            </a:r>
          </a:p>
          <a:p>
            <a:pPr algn="ctr"/>
            <a:r>
              <a:rPr lang="en-US" sz="2000" dirty="0" err="1">
                <a:solidFill>
                  <a:schemeClr val="tx2"/>
                </a:solidFill>
              </a:rPr>
              <a:t>Rekognition</a:t>
            </a:r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78E5DAC5-1536-F247-B48B-10F299D2479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1591" y="986530"/>
            <a:ext cx="1656128" cy="1656128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0D799922-370B-BB49-BCF3-39F0C3209D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670" y="1293062"/>
            <a:ext cx="529969" cy="52996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13C4FC8-61D4-D84A-BF99-BC842155ED11}"/>
              </a:ext>
            </a:extLst>
          </p:cNvPr>
          <p:cNvSpPr txBox="1"/>
          <p:nvPr/>
        </p:nvSpPr>
        <p:spPr>
          <a:xfrm>
            <a:off x="9379318" y="2517599"/>
            <a:ext cx="2234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</a:rPr>
              <a:t>Dashboard</a:t>
            </a:r>
          </a:p>
        </p:txBody>
      </p:sp>
      <p:sp>
        <p:nvSpPr>
          <p:cNvPr id="31" name="Up Arrow 30">
            <a:extLst>
              <a:ext uri="{FF2B5EF4-FFF2-40B4-BE49-F238E27FC236}">
                <a16:creationId xmlns:a16="http://schemas.microsoft.com/office/drawing/2014/main" id="{37D69F31-E54B-5E41-AF0D-A0F4D01617DF}"/>
              </a:ext>
            </a:extLst>
          </p:cNvPr>
          <p:cNvSpPr/>
          <p:nvPr/>
        </p:nvSpPr>
        <p:spPr>
          <a:xfrm>
            <a:off x="7494274" y="2630500"/>
            <a:ext cx="214799" cy="1036948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8CB4511E-2F88-CD45-9111-7FA5E274B079}"/>
              </a:ext>
            </a:extLst>
          </p:cNvPr>
          <p:cNvSpPr txBox="1"/>
          <p:nvPr/>
        </p:nvSpPr>
        <p:spPr>
          <a:xfrm>
            <a:off x="5642505" y="2604705"/>
            <a:ext cx="2234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</a:rPr>
              <a:t>Custom </a:t>
            </a:r>
          </a:p>
          <a:p>
            <a:pPr algn="ctr"/>
            <a:r>
              <a:rPr lang="en-US" sz="2000" dirty="0">
                <a:solidFill>
                  <a:schemeClr val="tx2"/>
                </a:solidFill>
              </a:rPr>
              <a:t>Algorithms</a:t>
            </a:r>
          </a:p>
        </p:txBody>
      </p:sp>
      <p:sp>
        <p:nvSpPr>
          <p:cNvPr id="36" name="Up Arrow 35">
            <a:extLst>
              <a:ext uri="{FF2B5EF4-FFF2-40B4-BE49-F238E27FC236}">
                <a16:creationId xmlns:a16="http://schemas.microsoft.com/office/drawing/2014/main" id="{6170396E-873B-684A-821F-530349FA9079}"/>
              </a:ext>
            </a:extLst>
          </p:cNvPr>
          <p:cNvSpPr/>
          <p:nvPr/>
        </p:nvSpPr>
        <p:spPr>
          <a:xfrm rot="7478682">
            <a:off x="8256858" y="1657930"/>
            <a:ext cx="214799" cy="1036948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>
              <a:solidFill>
                <a:schemeClr val="tx2"/>
              </a:solidFill>
            </a:endParaRPr>
          </a:p>
        </p:txBody>
      </p:sp>
      <p:sp>
        <p:nvSpPr>
          <p:cNvPr id="37" name="Up Arrow 36">
            <a:extLst>
              <a:ext uri="{FF2B5EF4-FFF2-40B4-BE49-F238E27FC236}">
                <a16:creationId xmlns:a16="http://schemas.microsoft.com/office/drawing/2014/main" id="{E3DA98C1-21D8-3943-8037-ED8D1B3FBDB2}"/>
              </a:ext>
            </a:extLst>
          </p:cNvPr>
          <p:cNvSpPr/>
          <p:nvPr/>
        </p:nvSpPr>
        <p:spPr>
          <a:xfrm rot="5400000">
            <a:off x="5065417" y="1382228"/>
            <a:ext cx="214799" cy="1036948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38" name="Picture 37">
            <a:extLst>
              <a:ext uri="{FF2B5EF4-FFF2-40B4-BE49-F238E27FC236}">
                <a16:creationId xmlns:a16="http://schemas.microsoft.com/office/drawing/2014/main" id="{8091A859-71AC-E247-AE33-D1E6E660141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918789" y="2575130"/>
            <a:ext cx="1270000" cy="1270000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7CA720AB-9178-0744-B299-DF6136DE2E9D}"/>
              </a:ext>
            </a:extLst>
          </p:cNvPr>
          <p:cNvSpPr txBox="1"/>
          <p:nvPr/>
        </p:nvSpPr>
        <p:spPr>
          <a:xfrm>
            <a:off x="8198807" y="3669060"/>
            <a:ext cx="8651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2"/>
                </a:solidFill>
              </a:rPr>
              <a:t>AWS</a:t>
            </a:r>
          </a:p>
          <a:p>
            <a:pPr algn="ctr"/>
            <a:r>
              <a:rPr lang="en-US" sz="2000" dirty="0">
                <a:solidFill>
                  <a:schemeClr val="tx2"/>
                </a:solidFill>
              </a:rPr>
              <a:t>SES</a:t>
            </a:r>
          </a:p>
        </p:txBody>
      </p:sp>
      <p:sp>
        <p:nvSpPr>
          <p:cNvPr id="40" name="Up Arrow 39">
            <a:extLst>
              <a:ext uri="{FF2B5EF4-FFF2-40B4-BE49-F238E27FC236}">
                <a16:creationId xmlns:a16="http://schemas.microsoft.com/office/drawing/2014/main" id="{BFDBB2CA-1B45-1D4C-88AE-E2DDC2BF286F}"/>
              </a:ext>
            </a:extLst>
          </p:cNvPr>
          <p:cNvSpPr/>
          <p:nvPr/>
        </p:nvSpPr>
        <p:spPr>
          <a:xfrm rot="5400000">
            <a:off x="9243902" y="2902879"/>
            <a:ext cx="200741" cy="499682"/>
          </a:xfrm>
          <a:prstGeom prst="upArrow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98969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2C1096D-5998-AB42-9738-1B9BBC558F05}"/>
              </a:ext>
            </a:extLst>
          </p:cNvPr>
          <p:cNvSpPr/>
          <p:nvPr/>
        </p:nvSpPr>
        <p:spPr>
          <a:xfrm>
            <a:off x="420467" y="416159"/>
            <a:ext cx="276904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IE" sz="3600" b="1" dirty="0">
                <a:solidFill>
                  <a:schemeClr val="tx2"/>
                </a:solidFill>
              </a:rPr>
              <a:t>TensorFlow </a:t>
            </a:r>
            <a:r>
              <a:rPr lang="en-IE" sz="3600" b="1" dirty="0" err="1">
                <a:solidFill>
                  <a:schemeClr val="tx2"/>
                </a:solidFill>
              </a:rPr>
              <a:t>Posenet</a:t>
            </a:r>
            <a:r>
              <a:rPr lang="en-IE" sz="3600" b="1" dirty="0">
                <a:solidFill>
                  <a:schemeClr val="tx2"/>
                </a:solidFill>
              </a:rPr>
              <a:t> – Pose Estimation</a:t>
            </a:r>
          </a:p>
          <a:p>
            <a:endParaRPr lang="en-IE" sz="3600" b="1" dirty="0">
              <a:solidFill>
                <a:schemeClr val="tx2"/>
              </a:solidFill>
            </a:endParaRPr>
          </a:p>
          <a:p>
            <a:r>
              <a:rPr lang="en-IE" sz="3600" b="1" dirty="0">
                <a:solidFill>
                  <a:schemeClr val="tx2"/>
                </a:solidFill>
              </a:rPr>
              <a:t>(Nick)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554B05-9C3C-4A4C-8437-E045F2AC4B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1914" y="311375"/>
            <a:ext cx="8771154" cy="575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214216"/>
      </p:ext>
    </p:extLst>
  </p:cSld>
  <p:clrMapOvr>
    <a:masterClrMapping/>
  </p:clrMapOvr>
</p:sld>
</file>

<file path=ppt/theme/theme1.xml><?xml version="1.0" encoding="utf-8"?>
<a:theme xmlns:a="http://schemas.openxmlformats.org/drawingml/2006/main" name="LM Brand Template 2018 Print">
  <a:themeElements>
    <a:clrScheme name="LM PRINT COLORS 2018">
      <a:dk1>
        <a:srgbClr val="343741"/>
      </a:dk1>
      <a:lt1>
        <a:srgbClr val="F5F5F5"/>
      </a:lt1>
      <a:dk2>
        <a:srgbClr val="1A1446"/>
      </a:dk2>
      <a:lt2>
        <a:srgbClr val="FFFFFF"/>
      </a:lt2>
      <a:accent1>
        <a:srgbClr val="FFD000"/>
      </a:accent1>
      <a:accent2>
        <a:srgbClr val="1A1446"/>
      </a:accent2>
      <a:accent3>
        <a:srgbClr val="78E1E1"/>
      </a:accent3>
      <a:accent4>
        <a:srgbClr val="06748C"/>
      </a:accent4>
      <a:accent5>
        <a:srgbClr val="B0B0B0"/>
      </a:accent5>
      <a:accent6>
        <a:srgbClr val="343741"/>
      </a:accent6>
      <a:hlink>
        <a:srgbClr val="06748C"/>
      </a:hlink>
      <a:folHlink>
        <a:srgbClr val="000000"/>
      </a:folHlink>
    </a:clrScheme>
    <a:fontScheme name="LM 2018 corpora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 dirty="0" smtClean="0">
            <a:solidFill>
              <a:schemeClr val="tx2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LMI_white_template.potx" id="{74E800E1-7A54-49B2-AD81-4177C9920AB2}" vid="{E739C89E-DB88-41FF-AE21-12621E294C2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LM Brand Template 2018 Print</Template>
  <TotalTime>367</TotalTime>
  <Words>258</Words>
  <Application>Microsoft Macintosh PowerPoint</Application>
  <PresentationFormat>Widescreen</PresentationFormat>
  <Paragraphs>91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Wingdings 2</vt:lpstr>
      <vt:lpstr>LM Brand Template 2018 Print</vt:lpstr>
      <vt:lpstr>Activity Recognition in  Realtime Video </vt:lpstr>
      <vt:lpstr>PowerPoint Presentation</vt:lpstr>
      <vt:lpstr>PowerPoint Presentation</vt:lpstr>
      <vt:lpstr>Machine Learning based Video Recognition, for our Customers to use in their workplaces.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Reduce Risk, Reduce Claims, Generate Revenue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Presentation Here (This template can be used for both print and projection)</dc:title>
  <dc:creator>Pepin, Gregory</dc:creator>
  <cp:lastModifiedBy>O'Sullivan, Andy</cp:lastModifiedBy>
  <cp:revision>51</cp:revision>
  <dcterms:created xsi:type="dcterms:W3CDTF">2019-03-14T16:53:56Z</dcterms:created>
  <dcterms:modified xsi:type="dcterms:W3CDTF">2019-03-27T08:05:01Z</dcterms:modified>
</cp:coreProperties>
</file>

<file path=docProps/thumbnail.jpeg>
</file>